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97"/>
    <p:restoredTop sz="94585"/>
  </p:normalViewPr>
  <p:slideViewPr>
    <p:cSldViewPr snapToGrid="0" snapToObjects="1">
      <p:cViewPr varScale="1">
        <p:scale>
          <a:sx n="106" d="100"/>
          <a:sy n="106" d="100"/>
        </p:scale>
        <p:origin x="69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2.tiff>
</file>

<file path=ppt/media/image3.jpeg>
</file>

<file path=ppt/media/image4.tiff>
</file>

<file path=ppt/media/image5.jpeg>
</file>

<file path=ppt/media/image6.tiff>
</file>

<file path=ppt/media/image7.jpeg>
</file>

<file path=ppt/media/image8.tiff>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E4876-B58A-F045-8DF4-E878F11343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54B07D-7D80-1C47-BCD3-508D3A90EE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63521F-19F0-484F-A532-2E85CEBDDDAC}"/>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5" name="Footer Placeholder 4">
            <a:extLst>
              <a:ext uri="{FF2B5EF4-FFF2-40B4-BE49-F238E27FC236}">
                <a16:creationId xmlns:a16="http://schemas.microsoft.com/office/drawing/2014/main" id="{F82B7B0E-A0CB-8F4C-82CA-E8689A3A21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EE5877-E44D-244E-A5A3-CF1D66877231}"/>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4643431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C4BD5-504B-574F-BBD0-B5EBD2983D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6A017E-74EF-EA43-B524-29C912C9C35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640BF3-C5E0-9944-8695-3EC0D1E930E1}"/>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5" name="Footer Placeholder 4">
            <a:extLst>
              <a:ext uri="{FF2B5EF4-FFF2-40B4-BE49-F238E27FC236}">
                <a16:creationId xmlns:a16="http://schemas.microsoft.com/office/drawing/2014/main" id="{1BA31084-B400-BF4A-8858-7CFF9D8061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EA8908-27A3-A745-AF12-49311D3F35C0}"/>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435379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603DA2-545B-0948-B859-4EA5F1FFC0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D35455-973F-E142-84CC-0A5998E9233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D85C14-E268-C845-8887-5EC6C13C36C0}"/>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5" name="Footer Placeholder 4">
            <a:extLst>
              <a:ext uri="{FF2B5EF4-FFF2-40B4-BE49-F238E27FC236}">
                <a16:creationId xmlns:a16="http://schemas.microsoft.com/office/drawing/2014/main" id="{43FD279B-E112-BC47-86F4-68A99005D5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F2A612-85EA-0E41-82E1-A1BB357B9565}"/>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403965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8D4AB-A748-804C-B755-287968EB7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3434E0-79D7-094B-B13B-6147A0F9E03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96F773-E858-0245-8C62-CB05D8C3F384}"/>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5" name="Footer Placeholder 4">
            <a:extLst>
              <a:ext uri="{FF2B5EF4-FFF2-40B4-BE49-F238E27FC236}">
                <a16:creationId xmlns:a16="http://schemas.microsoft.com/office/drawing/2014/main" id="{B17CCFCE-C1DC-AF4C-B8D9-575BA82295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151B87-06D1-1B49-BB17-A11F84C385FC}"/>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4128524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24925-07D4-9F4B-87BA-F2A03602A13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970B4E2-3D0B-AC46-804C-24A9909062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6B06B13-5088-BD42-970C-3EAC7524F8A0}"/>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5" name="Footer Placeholder 4">
            <a:extLst>
              <a:ext uri="{FF2B5EF4-FFF2-40B4-BE49-F238E27FC236}">
                <a16:creationId xmlns:a16="http://schemas.microsoft.com/office/drawing/2014/main" id="{F85E6B8C-B453-8C42-9583-9BB5A8A748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F70C31-847A-924F-96A1-819A8405D9D9}"/>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857933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5B01B-82C0-C046-8067-9C17411CDD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FE38E8-5421-3045-8826-3EC00568603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A95324-7D0D-764C-95D8-B1249FE0EC7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0779EA-DEAA-1C4C-9293-10264DDFBC29}"/>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6" name="Footer Placeholder 5">
            <a:extLst>
              <a:ext uri="{FF2B5EF4-FFF2-40B4-BE49-F238E27FC236}">
                <a16:creationId xmlns:a16="http://schemas.microsoft.com/office/drawing/2014/main" id="{EE93C0D2-692A-1843-B697-6A015F9561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9A8D0A-B80A-1249-9194-48A0AA722A4D}"/>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047104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F7349-DBD8-0B46-AACF-681A82DD90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821EC7-F04D-DF47-840E-1D7071259A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7AC38F2-F76B-3347-AA59-8E6D900D664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9BED89-22EB-AC4A-94CB-6A98BE7203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AEF07D1-210D-D347-8B3D-9615E1B6FC7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2EE084F-4CCC-9043-8B92-FF665882BFEA}"/>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8" name="Footer Placeholder 7">
            <a:extLst>
              <a:ext uri="{FF2B5EF4-FFF2-40B4-BE49-F238E27FC236}">
                <a16:creationId xmlns:a16="http://schemas.microsoft.com/office/drawing/2014/main" id="{DDA47268-6642-E44C-A5AE-01FDFB76C20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ACB885-C56B-524C-9801-D196F8E75FFC}"/>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33353347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FA48C-B8DE-2B4A-8E4A-5B9C1AF4A8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6A0407-BDAD-BC40-9E6E-61FCF280DB71}"/>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4" name="Footer Placeholder 3">
            <a:extLst>
              <a:ext uri="{FF2B5EF4-FFF2-40B4-BE49-F238E27FC236}">
                <a16:creationId xmlns:a16="http://schemas.microsoft.com/office/drawing/2014/main" id="{6EB6D6B4-C3E2-DC4C-B6B9-D6F4D4C677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D94076-51BE-EF44-A6BD-A785D68575A2}"/>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31876969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521175-3532-E149-8303-57803AE7B879}"/>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3" name="Footer Placeholder 2">
            <a:extLst>
              <a:ext uri="{FF2B5EF4-FFF2-40B4-BE49-F238E27FC236}">
                <a16:creationId xmlns:a16="http://schemas.microsoft.com/office/drawing/2014/main" id="{F9FD5152-0A0F-924E-AC66-D0BD9B329A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464578-7E8C-1A4F-9566-290122530A77}"/>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3270629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F8B8F-B11A-DD48-82AF-1FDC5148D4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7235ACD-9632-DC46-9B45-42006D3AE8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ED8953A-0706-E342-A3C5-2905562E98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B6993A7-CEE0-FC44-994E-37DFBBBCD68C}"/>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6" name="Footer Placeholder 5">
            <a:extLst>
              <a:ext uri="{FF2B5EF4-FFF2-40B4-BE49-F238E27FC236}">
                <a16:creationId xmlns:a16="http://schemas.microsoft.com/office/drawing/2014/main" id="{09E37052-B709-7B47-A47E-7C122FD6FA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8C9BCB-4536-7F4B-9C8A-6448A2A6805A}"/>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2681679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6423D-B35C-5846-B340-52D6E77458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829F1C-840D-2A49-91BF-1BAF42F304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9E0A397-BD57-8344-ACE7-121D40A147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7FC0BD2-11F7-D246-BD75-BB0E86E00ABF}"/>
              </a:ext>
            </a:extLst>
          </p:cNvPr>
          <p:cNvSpPr>
            <a:spLocks noGrp="1"/>
          </p:cNvSpPr>
          <p:nvPr>
            <p:ph type="dt" sz="half" idx="10"/>
          </p:nvPr>
        </p:nvSpPr>
        <p:spPr/>
        <p:txBody>
          <a:bodyPr/>
          <a:lstStyle/>
          <a:p>
            <a:fld id="{A0C983AA-9E34-CE46-9EAD-3699990A4230}" type="datetimeFigureOut">
              <a:rPr lang="en-US" smtClean="0"/>
              <a:t>6/1/22</a:t>
            </a:fld>
            <a:endParaRPr lang="en-US"/>
          </a:p>
        </p:txBody>
      </p:sp>
      <p:sp>
        <p:nvSpPr>
          <p:cNvPr id="6" name="Footer Placeholder 5">
            <a:extLst>
              <a:ext uri="{FF2B5EF4-FFF2-40B4-BE49-F238E27FC236}">
                <a16:creationId xmlns:a16="http://schemas.microsoft.com/office/drawing/2014/main" id="{D7332B95-01C2-9E4A-A512-D60171ED4B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B9CBFC-2D12-9344-BD17-F654B47A97DD}"/>
              </a:ext>
            </a:extLst>
          </p:cNvPr>
          <p:cNvSpPr>
            <a:spLocks noGrp="1"/>
          </p:cNvSpPr>
          <p:nvPr>
            <p:ph type="sldNum" sz="quarter" idx="12"/>
          </p:nvPr>
        </p:nvSpPr>
        <p:spPr/>
        <p:txBody>
          <a:bodyPr/>
          <a:lstStyle/>
          <a:p>
            <a:fld id="{60911201-EABF-FB4A-882B-D3B9F7F4199E}" type="slidenum">
              <a:rPr lang="en-US" smtClean="0"/>
              <a:t>‹#›</a:t>
            </a:fld>
            <a:endParaRPr lang="en-US"/>
          </a:p>
        </p:txBody>
      </p:sp>
    </p:spTree>
    <p:extLst>
      <p:ext uri="{BB962C8B-B14F-4D97-AF65-F5344CB8AC3E}">
        <p14:creationId xmlns:p14="http://schemas.microsoft.com/office/powerpoint/2010/main" val="1637515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3B4378-E913-AF41-AD66-E531A35196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C5AB0F-00D1-8649-826B-D5E8BC826B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C612A7-E896-344E-8C00-E58F769E1D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C983AA-9E34-CE46-9EAD-3699990A4230}" type="datetimeFigureOut">
              <a:rPr lang="en-US" smtClean="0"/>
              <a:t>6/1/22</a:t>
            </a:fld>
            <a:endParaRPr lang="en-US"/>
          </a:p>
        </p:txBody>
      </p:sp>
      <p:sp>
        <p:nvSpPr>
          <p:cNvPr id="5" name="Footer Placeholder 4">
            <a:extLst>
              <a:ext uri="{FF2B5EF4-FFF2-40B4-BE49-F238E27FC236}">
                <a16:creationId xmlns:a16="http://schemas.microsoft.com/office/drawing/2014/main" id="{E65FADF9-F0F6-F24B-BA6F-D1637C2104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BB9F0B8-FF1D-FE49-A1C0-83B11768DB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911201-EABF-FB4A-882B-D3B9F7F4199E}" type="slidenum">
              <a:rPr lang="en-US" smtClean="0"/>
              <a:t>‹#›</a:t>
            </a:fld>
            <a:endParaRPr lang="en-US"/>
          </a:p>
        </p:txBody>
      </p:sp>
    </p:spTree>
    <p:extLst>
      <p:ext uri="{BB962C8B-B14F-4D97-AF65-F5344CB8AC3E}">
        <p14:creationId xmlns:p14="http://schemas.microsoft.com/office/powerpoint/2010/main" val="30651845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jaydsen/Project_3_Team_3.git"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6C987-7943-0846-8B0A-7849A6182114}"/>
              </a:ext>
            </a:extLst>
          </p:cNvPr>
          <p:cNvSpPr>
            <a:spLocks noGrp="1"/>
          </p:cNvSpPr>
          <p:nvPr>
            <p:ph type="ctrTitle"/>
          </p:nvPr>
        </p:nvSpPr>
        <p:spPr>
          <a:xfrm>
            <a:off x="1524000" y="500571"/>
            <a:ext cx="9144000" cy="1141866"/>
          </a:xfrm>
        </p:spPr>
        <p:txBody>
          <a:bodyPr>
            <a:normAutofit/>
          </a:bodyPr>
          <a:lstStyle/>
          <a:p>
            <a:r>
              <a:rPr lang="en-US" dirty="0">
                <a:solidFill>
                  <a:schemeClr val="bg1"/>
                </a:solidFill>
              </a:rPr>
              <a:t>Crypto Tracking App</a:t>
            </a:r>
          </a:p>
        </p:txBody>
      </p:sp>
      <p:sp>
        <p:nvSpPr>
          <p:cNvPr id="3" name="Subtitle 2">
            <a:extLst>
              <a:ext uri="{FF2B5EF4-FFF2-40B4-BE49-F238E27FC236}">
                <a16:creationId xmlns:a16="http://schemas.microsoft.com/office/drawing/2014/main" id="{7C0958F1-95E3-5249-8A50-F145ADE3CED2}"/>
              </a:ext>
            </a:extLst>
          </p:cNvPr>
          <p:cNvSpPr>
            <a:spLocks noGrp="1"/>
          </p:cNvSpPr>
          <p:nvPr>
            <p:ph type="subTitle" idx="1"/>
          </p:nvPr>
        </p:nvSpPr>
        <p:spPr>
          <a:xfrm>
            <a:off x="1524000" y="1917220"/>
            <a:ext cx="9144000" cy="1655762"/>
          </a:xfrm>
        </p:spPr>
        <p:txBody>
          <a:bodyPr/>
          <a:lstStyle/>
          <a:p>
            <a:r>
              <a:rPr lang="en-US" dirty="0">
                <a:solidFill>
                  <a:schemeClr val="bg1"/>
                </a:solidFill>
              </a:rPr>
              <a:t>Group 3 –Jay Sen, Sim </a:t>
            </a:r>
            <a:r>
              <a:rPr lang="en-US" dirty="0" err="1">
                <a:solidFill>
                  <a:schemeClr val="bg1"/>
                </a:solidFill>
              </a:rPr>
              <a:t>Galbut</a:t>
            </a:r>
            <a:endParaRPr lang="en-US" dirty="0">
              <a:solidFill>
                <a:schemeClr val="bg1"/>
              </a:solidFill>
            </a:endParaRPr>
          </a:p>
        </p:txBody>
      </p:sp>
      <p:pic>
        <p:nvPicPr>
          <p:cNvPr id="5" name="Picture 4">
            <a:extLst>
              <a:ext uri="{FF2B5EF4-FFF2-40B4-BE49-F238E27FC236}">
                <a16:creationId xmlns:a16="http://schemas.microsoft.com/office/drawing/2014/main" id="{FC6CF5E9-E447-194F-B6E3-486E7BFE9E50}"/>
              </a:ext>
            </a:extLst>
          </p:cNvPr>
          <p:cNvPicPr>
            <a:picLocks noChangeAspect="1"/>
          </p:cNvPicPr>
          <p:nvPr/>
        </p:nvPicPr>
        <p:blipFill>
          <a:blip r:embed="rId3"/>
          <a:stretch>
            <a:fillRect/>
          </a:stretch>
        </p:blipFill>
        <p:spPr>
          <a:xfrm>
            <a:off x="3283284" y="2696578"/>
            <a:ext cx="4886158" cy="3053849"/>
          </a:xfrm>
          <a:prstGeom prst="rect">
            <a:avLst/>
          </a:prstGeom>
        </p:spPr>
      </p:pic>
    </p:spTree>
    <p:extLst>
      <p:ext uri="{BB962C8B-B14F-4D97-AF65-F5344CB8AC3E}">
        <p14:creationId xmlns:p14="http://schemas.microsoft.com/office/powerpoint/2010/main" val="1240801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91C54-5D17-5342-A680-489194C8C7BE}"/>
              </a:ext>
            </a:extLst>
          </p:cNvPr>
          <p:cNvSpPr>
            <a:spLocks noGrp="1"/>
          </p:cNvSpPr>
          <p:nvPr>
            <p:ph type="title"/>
          </p:nvPr>
        </p:nvSpPr>
        <p:spPr/>
        <p:txBody>
          <a:bodyPr/>
          <a:lstStyle/>
          <a:p>
            <a:r>
              <a:rPr lang="en-US" dirty="0">
                <a:solidFill>
                  <a:schemeClr val="bg1"/>
                </a:solidFill>
              </a:rPr>
              <a:t>Executive Summary</a:t>
            </a:r>
          </a:p>
        </p:txBody>
      </p:sp>
      <p:sp>
        <p:nvSpPr>
          <p:cNvPr id="3" name="Content Placeholder 2">
            <a:extLst>
              <a:ext uri="{FF2B5EF4-FFF2-40B4-BE49-F238E27FC236}">
                <a16:creationId xmlns:a16="http://schemas.microsoft.com/office/drawing/2014/main" id="{E3C88F25-F6DD-4148-A83B-E8A496C487CE}"/>
              </a:ext>
            </a:extLst>
          </p:cNvPr>
          <p:cNvSpPr>
            <a:spLocks noGrp="1"/>
          </p:cNvSpPr>
          <p:nvPr>
            <p:ph idx="1"/>
          </p:nvPr>
        </p:nvSpPr>
        <p:spPr>
          <a:xfrm>
            <a:off x="524855" y="1535636"/>
            <a:ext cx="6436383" cy="4575176"/>
          </a:xfrm>
        </p:spPr>
        <p:txBody>
          <a:bodyPr>
            <a:normAutofit fontScale="92500" lnSpcReduction="20000"/>
          </a:bodyPr>
          <a:lstStyle/>
          <a:p>
            <a:r>
              <a:rPr lang="en-US" dirty="0">
                <a:solidFill>
                  <a:schemeClr val="bg1"/>
                </a:solidFill>
              </a:rPr>
              <a:t>The purpose of this application is to maintain up-to-date information on a selected cryptocurrency in a converted currency of your choice. </a:t>
            </a:r>
          </a:p>
          <a:p>
            <a:r>
              <a:rPr lang="en-US" dirty="0">
                <a:solidFill>
                  <a:schemeClr val="bg1"/>
                </a:solidFill>
              </a:rPr>
              <a:t>This will involve building a system to receive text messages to set up your crypto selection, pulling real-time data, storing that data, and then building the ability to customize and receive alerts based on the cryptocurrencies you add to the watchlist. </a:t>
            </a:r>
          </a:p>
          <a:p>
            <a:r>
              <a:rPr lang="en-US" dirty="0">
                <a:solidFill>
                  <a:schemeClr val="bg1"/>
                </a:solidFill>
              </a:rPr>
              <a:t>Through this app you will be able to set a watch list and get information on indicators if certain conditions are met in the cryptocurrency data. This will require pulling data from APIs for real time data.</a:t>
            </a:r>
          </a:p>
        </p:txBody>
      </p:sp>
      <p:pic>
        <p:nvPicPr>
          <p:cNvPr id="4" name="Picture 3">
            <a:extLst>
              <a:ext uri="{FF2B5EF4-FFF2-40B4-BE49-F238E27FC236}">
                <a16:creationId xmlns:a16="http://schemas.microsoft.com/office/drawing/2014/main" id="{516CC094-037A-6940-8FF7-245546A062B0}"/>
              </a:ext>
            </a:extLst>
          </p:cNvPr>
          <p:cNvPicPr>
            <a:picLocks noChangeAspect="1"/>
          </p:cNvPicPr>
          <p:nvPr/>
        </p:nvPicPr>
        <p:blipFill>
          <a:blip r:embed="rId3"/>
          <a:stretch>
            <a:fillRect/>
          </a:stretch>
        </p:blipFill>
        <p:spPr>
          <a:xfrm>
            <a:off x="7214419" y="1976284"/>
            <a:ext cx="3886200" cy="2590800"/>
          </a:xfrm>
          <a:prstGeom prst="rect">
            <a:avLst/>
          </a:prstGeom>
        </p:spPr>
      </p:pic>
    </p:spTree>
    <p:extLst>
      <p:ext uri="{BB962C8B-B14F-4D97-AF65-F5344CB8AC3E}">
        <p14:creationId xmlns:p14="http://schemas.microsoft.com/office/powerpoint/2010/main" val="840176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7012B-CB05-0346-8DF8-A891ED5D9A94}"/>
              </a:ext>
            </a:extLst>
          </p:cNvPr>
          <p:cNvSpPr>
            <a:spLocks noGrp="1"/>
          </p:cNvSpPr>
          <p:nvPr>
            <p:ph type="title"/>
          </p:nvPr>
        </p:nvSpPr>
        <p:spPr/>
        <p:txBody>
          <a:bodyPr/>
          <a:lstStyle/>
          <a:p>
            <a:r>
              <a:rPr lang="en-US" dirty="0">
                <a:solidFill>
                  <a:schemeClr val="bg1"/>
                </a:solidFill>
              </a:rPr>
              <a:t>Data Collection &amp; Preparation</a:t>
            </a:r>
          </a:p>
        </p:txBody>
      </p:sp>
      <p:sp>
        <p:nvSpPr>
          <p:cNvPr id="3" name="Content Placeholder 2">
            <a:extLst>
              <a:ext uri="{FF2B5EF4-FFF2-40B4-BE49-F238E27FC236}">
                <a16:creationId xmlns:a16="http://schemas.microsoft.com/office/drawing/2014/main" id="{DE8D1C45-EBD0-9E4D-9A26-064C2E9C389D}"/>
              </a:ext>
            </a:extLst>
          </p:cNvPr>
          <p:cNvSpPr>
            <a:spLocks noGrp="1"/>
          </p:cNvSpPr>
          <p:nvPr>
            <p:ph idx="1"/>
          </p:nvPr>
        </p:nvSpPr>
        <p:spPr>
          <a:xfrm>
            <a:off x="838200" y="1690227"/>
            <a:ext cx="6440905" cy="4638383"/>
          </a:xfrm>
        </p:spPr>
        <p:txBody>
          <a:bodyPr>
            <a:normAutofit fontScale="62500" lnSpcReduction="20000"/>
          </a:bodyPr>
          <a:lstStyle/>
          <a:p>
            <a:r>
              <a:rPr lang="en-US" dirty="0">
                <a:solidFill>
                  <a:schemeClr val="bg1"/>
                </a:solidFill>
              </a:rPr>
              <a:t>The real-time cryptocurrency data will be collected via the Coin Market Cap website. </a:t>
            </a:r>
            <a:r>
              <a:rPr lang="en-US" dirty="0" err="1">
                <a:solidFill>
                  <a:schemeClr val="bg1"/>
                </a:solidFill>
              </a:rPr>
              <a:t>CoinMarketCap</a:t>
            </a:r>
            <a:r>
              <a:rPr lang="en-US" dirty="0">
                <a:solidFill>
                  <a:schemeClr val="bg1"/>
                </a:solidFill>
              </a:rPr>
              <a:t> is the world's most-referenced price-tracking website for </a:t>
            </a:r>
            <a:r>
              <a:rPr lang="en-US" dirty="0" err="1">
                <a:solidFill>
                  <a:schemeClr val="bg1"/>
                </a:solidFill>
              </a:rPr>
              <a:t>cryptoassets</a:t>
            </a:r>
            <a:r>
              <a:rPr lang="en-US" dirty="0">
                <a:solidFill>
                  <a:schemeClr val="bg1"/>
                </a:solidFill>
              </a:rPr>
              <a:t> in the rapidly growing cryptocurrency space. Its mission is to make crypto discoverable and efficient globally by empowering retail users with unbiased, high quality and accurate information for drawing their own informed conclusions.</a:t>
            </a:r>
          </a:p>
          <a:p>
            <a:r>
              <a:rPr lang="en-US" dirty="0">
                <a:solidFill>
                  <a:schemeClr val="bg1"/>
                </a:solidFill>
              </a:rPr>
              <a:t>Furthermore, Coin Market Cap operates through its own unique API. Using the endpoints exposed by this API, you can get crypto market data, build a portfolio, learn about crypto and other related products and perform many other tasks.</a:t>
            </a:r>
          </a:p>
          <a:p>
            <a:r>
              <a:rPr lang="en-US" dirty="0">
                <a:solidFill>
                  <a:schemeClr val="bg1"/>
                </a:solidFill>
              </a:rPr>
              <a:t>The real-time data being </a:t>
            </a:r>
            <a:r>
              <a:rPr lang="en-US" dirty="0" err="1">
                <a:solidFill>
                  <a:schemeClr val="bg1"/>
                </a:solidFill>
              </a:rPr>
              <a:t>retreived</a:t>
            </a:r>
            <a:r>
              <a:rPr lang="en-US" dirty="0">
                <a:solidFill>
                  <a:schemeClr val="bg1"/>
                </a:solidFill>
              </a:rPr>
              <a:t> via the Coin Market Cap API is sorted into data frames.</a:t>
            </a:r>
          </a:p>
          <a:p>
            <a:r>
              <a:rPr lang="en-US" dirty="0">
                <a:solidFill>
                  <a:schemeClr val="bg1"/>
                </a:solidFill>
              </a:rPr>
              <a:t>Usage of timestamp </a:t>
            </a:r>
            <a:r>
              <a:rPr lang="en-US" dirty="0" err="1">
                <a:solidFill>
                  <a:schemeClr val="bg1"/>
                </a:solidFill>
              </a:rPr>
              <a:t>utcnow</a:t>
            </a:r>
            <a:r>
              <a:rPr lang="en-US" dirty="0">
                <a:solidFill>
                  <a:schemeClr val="bg1"/>
                </a:solidFill>
              </a:rPr>
              <a:t>() function is generated via the Pandas library.</a:t>
            </a:r>
          </a:p>
          <a:p>
            <a:r>
              <a:rPr lang="en-US" dirty="0">
                <a:solidFill>
                  <a:schemeClr val="bg1"/>
                </a:solidFill>
              </a:rPr>
              <a:t>Usage of while loop, data frame is updated and usage of if statement to fetch data at a fixed frequency.</a:t>
            </a:r>
          </a:p>
        </p:txBody>
      </p:sp>
      <p:pic>
        <p:nvPicPr>
          <p:cNvPr id="4" name="Picture 3">
            <a:extLst>
              <a:ext uri="{FF2B5EF4-FFF2-40B4-BE49-F238E27FC236}">
                <a16:creationId xmlns:a16="http://schemas.microsoft.com/office/drawing/2014/main" id="{DEB52DF5-1E84-F14C-8E70-E52CF7AF0BF7}"/>
              </a:ext>
            </a:extLst>
          </p:cNvPr>
          <p:cNvPicPr>
            <a:picLocks noChangeAspect="1"/>
          </p:cNvPicPr>
          <p:nvPr/>
        </p:nvPicPr>
        <p:blipFill>
          <a:blip r:embed="rId3"/>
          <a:stretch>
            <a:fillRect/>
          </a:stretch>
        </p:blipFill>
        <p:spPr>
          <a:xfrm>
            <a:off x="7722008" y="2399506"/>
            <a:ext cx="3639827" cy="1730041"/>
          </a:xfrm>
          <a:prstGeom prst="rect">
            <a:avLst/>
          </a:prstGeom>
        </p:spPr>
      </p:pic>
    </p:spTree>
    <p:extLst>
      <p:ext uri="{BB962C8B-B14F-4D97-AF65-F5344CB8AC3E}">
        <p14:creationId xmlns:p14="http://schemas.microsoft.com/office/powerpoint/2010/main" val="3587654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7C713-ADF6-4B4F-9625-64B2801FFEA8}"/>
              </a:ext>
            </a:extLst>
          </p:cNvPr>
          <p:cNvSpPr>
            <a:spLocks noGrp="1"/>
          </p:cNvSpPr>
          <p:nvPr>
            <p:ph type="title"/>
          </p:nvPr>
        </p:nvSpPr>
        <p:spPr>
          <a:xfrm>
            <a:off x="838200" y="438277"/>
            <a:ext cx="10515600" cy="841883"/>
          </a:xfrm>
        </p:spPr>
        <p:txBody>
          <a:bodyPr/>
          <a:lstStyle/>
          <a:p>
            <a:r>
              <a:rPr lang="en-US" dirty="0">
                <a:solidFill>
                  <a:schemeClr val="bg1"/>
                </a:solidFill>
              </a:rPr>
              <a:t>Approach</a:t>
            </a:r>
          </a:p>
        </p:txBody>
      </p:sp>
      <p:sp>
        <p:nvSpPr>
          <p:cNvPr id="3" name="Content Placeholder 2">
            <a:extLst>
              <a:ext uri="{FF2B5EF4-FFF2-40B4-BE49-F238E27FC236}">
                <a16:creationId xmlns:a16="http://schemas.microsoft.com/office/drawing/2014/main" id="{B401478B-B1B6-2A43-BA67-55CF0B93E194}"/>
              </a:ext>
            </a:extLst>
          </p:cNvPr>
          <p:cNvSpPr>
            <a:spLocks noGrp="1"/>
          </p:cNvSpPr>
          <p:nvPr>
            <p:ph idx="1"/>
          </p:nvPr>
        </p:nvSpPr>
        <p:spPr>
          <a:xfrm>
            <a:off x="360947" y="1412507"/>
            <a:ext cx="6745705" cy="4940166"/>
          </a:xfrm>
        </p:spPr>
        <p:txBody>
          <a:bodyPr>
            <a:normAutofit fontScale="77500" lnSpcReduction="20000"/>
          </a:bodyPr>
          <a:lstStyle/>
          <a:p>
            <a:r>
              <a:rPr lang="en-US" dirty="0">
                <a:solidFill>
                  <a:schemeClr val="bg1"/>
                </a:solidFill>
              </a:rPr>
              <a:t>Getting started:</a:t>
            </a:r>
          </a:p>
          <a:p>
            <a:pPr lvl="1"/>
            <a:r>
              <a:rPr lang="en-US" dirty="0">
                <a:solidFill>
                  <a:schemeClr val="bg1"/>
                </a:solidFill>
              </a:rPr>
              <a:t>Import the libraries that are needed to run the program</a:t>
            </a:r>
          </a:p>
          <a:p>
            <a:pPr lvl="1"/>
            <a:r>
              <a:rPr lang="en-US" dirty="0">
                <a:solidFill>
                  <a:schemeClr val="bg1"/>
                </a:solidFill>
              </a:rPr>
              <a:t>Load environment variables</a:t>
            </a:r>
          </a:p>
          <a:p>
            <a:pPr lvl="1"/>
            <a:r>
              <a:rPr lang="en-US" dirty="0">
                <a:solidFill>
                  <a:schemeClr val="bg1"/>
                </a:solidFill>
              </a:rPr>
              <a:t>Authenticate data retrieval via Coin Market Cap API</a:t>
            </a:r>
          </a:p>
          <a:p>
            <a:pPr lvl="1"/>
            <a:r>
              <a:rPr lang="en-US" dirty="0">
                <a:solidFill>
                  <a:schemeClr val="bg1"/>
                </a:solidFill>
              </a:rPr>
              <a:t>Prompt user to select which cryptocurrency to track and what converted currency to display data in (using questionary functionality)</a:t>
            </a:r>
          </a:p>
          <a:p>
            <a:r>
              <a:rPr lang="en-US" dirty="0">
                <a:solidFill>
                  <a:schemeClr val="bg1"/>
                </a:solidFill>
              </a:rPr>
              <a:t>You will identify what kinds of alerts you would like to receive, IE would you like to get information when a crypto price moves below its moving average or is there a specific % move you would like to track. In addition, the app will offer the ability to get a full watch list report at time intervals decided by the user.</a:t>
            </a:r>
          </a:p>
          <a:p>
            <a:r>
              <a:rPr lang="en-US" dirty="0">
                <a:solidFill>
                  <a:schemeClr val="bg1"/>
                </a:solidFill>
              </a:rPr>
              <a:t>There will be a standard set of alerts:</a:t>
            </a:r>
          </a:p>
          <a:p>
            <a:pPr lvl="1"/>
            <a:r>
              <a:rPr lang="en-US" dirty="0">
                <a:solidFill>
                  <a:schemeClr val="bg1"/>
                </a:solidFill>
              </a:rPr>
              <a:t>12 period moving average</a:t>
            </a:r>
          </a:p>
          <a:p>
            <a:pPr lvl="1"/>
            <a:r>
              <a:rPr lang="en-US" dirty="0">
                <a:solidFill>
                  <a:schemeClr val="bg1"/>
                </a:solidFill>
              </a:rPr>
              <a:t>26 period moving average</a:t>
            </a:r>
          </a:p>
          <a:p>
            <a:pPr lvl="1"/>
            <a:r>
              <a:rPr lang="en-US" dirty="0">
                <a:solidFill>
                  <a:schemeClr val="bg1"/>
                </a:solidFill>
              </a:rPr>
              <a:t>Relative Strength Indicator (RSI)</a:t>
            </a:r>
          </a:p>
        </p:txBody>
      </p:sp>
      <p:pic>
        <p:nvPicPr>
          <p:cNvPr id="5" name="Picture 4">
            <a:extLst>
              <a:ext uri="{FF2B5EF4-FFF2-40B4-BE49-F238E27FC236}">
                <a16:creationId xmlns:a16="http://schemas.microsoft.com/office/drawing/2014/main" id="{3B4B38B0-F2C2-3544-A122-5A6896071119}"/>
              </a:ext>
            </a:extLst>
          </p:cNvPr>
          <p:cNvPicPr>
            <a:picLocks noChangeAspect="1"/>
          </p:cNvPicPr>
          <p:nvPr/>
        </p:nvPicPr>
        <p:blipFill>
          <a:blip r:embed="rId3"/>
          <a:stretch>
            <a:fillRect/>
          </a:stretch>
        </p:blipFill>
        <p:spPr>
          <a:xfrm>
            <a:off x="7244204" y="2101915"/>
            <a:ext cx="4306111" cy="2870741"/>
          </a:xfrm>
          <a:prstGeom prst="rect">
            <a:avLst/>
          </a:prstGeom>
        </p:spPr>
      </p:pic>
    </p:spTree>
    <p:extLst>
      <p:ext uri="{BB962C8B-B14F-4D97-AF65-F5344CB8AC3E}">
        <p14:creationId xmlns:p14="http://schemas.microsoft.com/office/powerpoint/2010/main" val="1705551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3000" b="-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00BC8-E103-BC41-90FB-60D0C2F5BCF5}"/>
              </a:ext>
            </a:extLst>
          </p:cNvPr>
          <p:cNvSpPr>
            <a:spLocks noGrp="1"/>
          </p:cNvSpPr>
          <p:nvPr>
            <p:ph type="title"/>
          </p:nvPr>
        </p:nvSpPr>
        <p:spPr>
          <a:xfrm>
            <a:off x="838200" y="553453"/>
            <a:ext cx="10515600" cy="1137235"/>
          </a:xfrm>
        </p:spPr>
        <p:txBody>
          <a:bodyPr/>
          <a:lstStyle/>
          <a:p>
            <a:r>
              <a:rPr lang="en-US" dirty="0">
                <a:solidFill>
                  <a:schemeClr val="bg1"/>
                </a:solidFill>
              </a:rPr>
              <a:t>Results/Conclusion</a:t>
            </a:r>
          </a:p>
        </p:txBody>
      </p:sp>
      <p:sp>
        <p:nvSpPr>
          <p:cNvPr id="3" name="Content Placeholder 2">
            <a:extLst>
              <a:ext uri="{FF2B5EF4-FFF2-40B4-BE49-F238E27FC236}">
                <a16:creationId xmlns:a16="http://schemas.microsoft.com/office/drawing/2014/main" id="{D674BE1D-1925-174C-8DAB-4F5581D27751}"/>
              </a:ext>
            </a:extLst>
          </p:cNvPr>
          <p:cNvSpPr>
            <a:spLocks noGrp="1"/>
          </p:cNvSpPr>
          <p:nvPr>
            <p:ph idx="1"/>
          </p:nvPr>
        </p:nvSpPr>
        <p:spPr>
          <a:xfrm>
            <a:off x="922421" y="1846640"/>
            <a:ext cx="10515600" cy="4351338"/>
          </a:xfrm>
        </p:spPr>
        <p:txBody>
          <a:bodyPr>
            <a:normAutofit/>
          </a:bodyPr>
          <a:lstStyle/>
          <a:p>
            <a:r>
              <a:rPr lang="en-US" dirty="0">
                <a:solidFill>
                  <a:schemeClr val="bg1"/>
                </a:solidFill>
              </a:rPr>
              <a:t>Experimented with various cryptocurrency market data APIs but decided Coin Market Cap was best suited for app</a:t>
            </a:r>
          </a:p>
          <a:p>
            <a:r>
              <a:rPr lang="en-US" dirty="0">
                <a:solidFill>
                  <a:schemeClr val="bg1"/>
                </a:solidFill>
              </a:rPr>
              <a:t>Used data frames as variables were difficult to store in other solutions</a:t>
            </a:r>
          </a:p>
          <a:p>
            <a:r>
              <a:rPr lang="en-US" dirty="0">
                <a:solidFill>
                  <a:schemeClr val="bg1"/>
                </a:solidFill>
              </a:rPr>
              <a:t>Desire to perform back-testing to test effectiveness of indicators</a:t>
            </a:r>
          </a:p>
          <a:p>
            <a:pPr marL="0" indent="0">
              <a:buNone/>
            </a:pPr>
            <a:endParaRPr lang="en-US" dirty="0">
              <a:solidFill>
                <a:schemeClr val="bg1"/>
              </a:solidFill>
            </a:endParaRPr>
          </a:p>
          <a:p>
            <a:pPr marL="0" indent="0">
              <a:buNone/>
            </a:pPr>
            <a:endParaRPr lang="en-US" dirty="0">
              <a:solidFill>
                <a:schemeClr val="bg1"/>
              </a:solidFill>
            </a:endParaRPr>
          </a:p>
          <a:p>
            <a:pPr marL="0" indent="0">
              <a:buNone/>
            </a:pPr>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949282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7C853-E877-5E47-A0E8-E70E783CC42A}"/>
              </a:ext>
            </a:extLst>
          </p:cNvPr>
          <p:cNvSpPr>
            <a:spLocks noGrp="1"/>
          </p:cNvSpPr>
          <p:nvPr>
            <p:ph type="title"/>
          </p:nvPr>
        </p:nvSpPr>
        <p:spPr/>
        <p:txBody>
          <a:bodyPr/>
          <a:lstStyle/>
          <a:p>
            <a:r>
              <a:rPr lang="en-US" dirty="0">
                <a:solidFill>
                  <a:schemeClr val="bg1"/>
                </a:solidFill>
              </a:rPr>
              <a:t>Next Steps</a:t>
            </a:r>
          </a:p>
        </p:txBody>
      </p:sp>
      <p:sp>
        <p:nvSpPr>
          <p:cNvPr id="3" name="Content Placeholder 2">
            <a:extLst>
              <a:ext uri="{FF2B5EF4-FFF2-40B4-BE49-F238E27FC236}">
                <a16:creationId xmlns:a16="http://schemas.microsoft.com/office/drawing/2014/main" id="{EA6BD498-72B3-5B44-A899-3A87691283ED}"/>
              </a:ext>
            </a:extLst>
          </p:cNvPr>
          <p:cNvSpPr>
            <a:spLocks noGrp="1"/>
          </p:cNvSpPr>
          <p:nvPr>
            <p:ph idx="1"/>
          </p:nvPr>
        </p:nvSpPr>
        <p:spPr>
          <a:xfrm>
            <a:off x="838200" y="1503943"/>
            <a:ext cx="9652819" cy="2517452"/>
          </a:xfrm>
        </p:spPr>
        <p:txBody>
          <a:bodyPr>
            <a:normAutofit fontScale="92500" lnSpcReduction="10000"/>
          </a:bodyPr>
          <a:lstStyle/>
          <a:p>
            <a:r>
              <a:rPr lang="en-US" dirty="0">
                <a:solidFill>
                  <a:schemeClr val="bg1"/>
                </a:solidFill>
              </a:rPr>
              <a:t>Build out application with creative user interface.</a:t>
            </a:r>
          </a:p>
          <a:p>
            <a:r>
              <a:rPr lang="en-US" dirty="0">
                <a:solidFill>
                  <a:schemeClr val="bg1"/>
                </a:solidFill>
              </a:rPr>
              <a:t>Research into other API options besides Coin Market Cap.</a:t>
            </a:r>
          </a:p>
          <a:p>
            <a:r>
              <a:rPr lang="en-US" dirty="0">
                <a:solidFill>
                  <a:schemeClr val="bg1"/>
                </a:solidFill>
              </a:rPr>
              <a:t>Give user option to further parse data and create a personal dashboard to monitor cryptocurrencies and other related KPIs.</a:t>
            </a:r>
          </a:p>
          <a:p>
            <a:r>
              <a:rPr lang="en-US" dirty="0">
                <a:solidFill>
                  <a:schemeClr val="bg1"/>
                </a:solidFill>
              </a:rPr>
              <a:t>Integrate trading platform to make real-time financial decisions using information received via text alerts.</a:t>
            </a:r>
          </a:p>
          <a:p>
            <a:pPr marL="0" indent="0">
              <a:buNone/>
            </a:pPr>
            <a:endParaRPr lang="en-US" dirty="0">
              <a:solidFill>
                <a:schemeClr val="bg1"/>
              </a:solidFill>
            </a:endParaRPr>
          </a:p>
        </p:txBody>
      </p:sp>
      <p:pic>
        <p:nvPicPr>
          <p:cNvPr id="4" name="Picture 3">
            <a:extLst>
              <a:ext uri="{FF2B5EF4-FFF2-40B4-BE49-F238E27FC236}">
                <a16:creationId xmlns:a16="http://schemas.microsoft.com/office/drawing/2014/main" id="{32E0B8D8-A774-8649-A811-149C2E17728C}"/>
              </a:ext>
            </a:extLst>
          </p:cNvPr>
          <p:cNvPicPr>
            <a:picLocks noChangeAspect="1"/>
          </p:cNvPicPr>
          <p:nvPr/>
        </p:nvPicPr>
        <p:blipFill>
          <a:blip r:embed="rId3"/>
          <a:stretch>
            <a:fillRect/>
          </a:stretch>
        </p:blipFill>
        <p:spPr>
          <a:xfrm>
            <a:off x="3687188" y="4028057"/>
            <a:ext cx="4123284" cy="2264312"/>
          </a:xfrm>
          <a:prstGeom prst="rect">
            <a:avLst/>
          </a:prstGeom>
        </p:spPr>
      </p:pic>
    </p:spTree>
    <p:extLst>
      <p:ext uri="{BB962C8B-B14F-4D97-AF65-F5344CB8AC3E}">
        <p14:creationId xmlns:p14="http://schemas.microsoft.com/office/powerpoint/2010/main" val="3608532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7EE4B-D7BC-134C-8CC9-B973A3000189}"/>
              </a:ext>
            </a:extLst>
          </p:cNvPr>
          <p:cNvSpPr>
            <a:spLocks noGrp="1"/>
          </p:cNvSpPr>
          <p:nvPr>
            <p:ph type="title"/>
          </p:nvPr>
        </p:nvSpPr>
        <p:spPr/>
        <p:txBody>
          <a:bodyPr/>
          <a:lstStyle/>
          <a:p>
            <a:r>
              <a:rPr lang="en-US" dirty="0">
                <a:solidFill>
                  <a:schemeClr val="bg1"/>
                </a:solidFill>
              </a:rPr>
              <a:t>Appendix</a:t>
            </a:r>
          </a:p>
        </p:txBody>
      </p:sp>
      <p:sp>
        <p:nvSpPr>
          <p:cNvPr id="3" name="Content Placeholder 2">
            <a:extLst>
              <a:ext uri="{FF2B5EF4-FFF2-40B4-BE49-F238E27FC236}">
                <a16:creationId xmlns:a16="http://schemas.microsoft.com/office/drawing/2014/main" id="{B9AB330D-23CB-BC40-8025-7801FFB58C20}"/>
              </a:ext>
            </a:extLst>
          </p:cNvPr>
          <p:cNvSpPr>
            <a:spLocks noGrp="1"/>
          </p:cNvSpPr>
          <p:nvPr>
            <p:ph idx="1"/>
          </p:nvPr>
        </p:nvSpPr>
        <p:spPr/>
        <p:txBody>
          <a:bodyPr/>
          <a:lstStyle/>
          <a:p>
            <a:r>
              <a:rPr lang="en-US" dirty="0">
                <a:solidFill>
                  <a:schemeClr val="bg1"/>
                </a:solidFill>
              </a:rPr>
              <a:t>GitHub Repo: </a:t>
            </a:r>
            <a:r>
              <a:rPr lang="en-US" dirty="0">
                <a:hlinkClick r:id="rId3"/>
              </a:rPr>
              <a:t>https://github.com/jaydsen/Project_3_Team_3.git</a:t>
            </a:r>
            <a:endParaRPr lang="en-US" dirty="0"/>
          </a:p>
          <a:p>
            <a:r>
              <a:rPr lang="en-US" dirty="0">
                <a:solidFill>
                  <a:schemeClr val="bg1"/>
                </a:solidFill>
              </a:rPr>
              <a:t>Citation: Project 1 Team 4</a:t>
            </a:r>
            <a:endParaRPr lang="en-US" dirty="0"/>
          </a:p>
        </p:txBody>
      </p:sp>
    </p:spTree>
    <p:extLst>
      <p:ext uri="{BB962C8B-B14F-4D97-AF65-F5344CB8AC3E}">
        <p14:creationId xmlns:p14="http://schemas.microsoft.com/office/powerpoint/2010/main" val="32108621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1243</TotalTime>
  <Words>536</Words>
  <Application>Microsoft Macintosh PowerPoint</Application>
  <PresentationFormat>Widescreen</PresentationFormat>
  <Paragraphs>37</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Crypto Tracking App</vt:lpstr>
      <vt:lpstr>Executive Summary</vt:lpstr>
      <vt:lpstr>Data Collection &amp; Preparation</vt:lpstr>
      <vt:lpstr>Approach</vt:lpstr>
      <vt:lpstr>Results/Conclusion</vt:lpstr>
      <vt:lpstr>Next Steps</vt:lpstr>
      <vt:lpstr>Appendix</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 Sen</dc:creator>
  <cp:lastModifiedBy>Jay Sen</cp:lastModifiedBy>
  <cp:revision>30</cp:revision>
  <dcterms:created xsi:type="dcterms:W3CDTF">2022-02-15T21:47:26Z</dcterms:created>
  <dcterms:modified xsi:type="dcterms:W3CDTF">2022-06-01T21:37:41Z</dcterms:modified>
</cp:coreProperties>
</file>

<file path=docProps/thumbnail.jpeg>
</file>